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400" r:id="rId2"/>
    <p:sldId id="401" r:id="rId3"/>
    <p:sldId id="402" r:id="rId4"/>
    <p:sldId id="403" r:id="rId5"/>
    <p:sldId id="404" r:id="rId6"/>
    <p:sldId id="405" r:id="rId7"/>
    <p:sldId id="406" r:id="rId8"/>
    <p:sldId id="407" r:id="rId9"/>
    <p:sldId id="409" r:id="rId10"/>
    <p:sldId id="408" r:id="rId11"/>
    <p:sldId id="410" r:id="rId12"/>
    <p:sldId id="411" r:id="rId13"/>
    <p:sldId id="415" r:id="rId14"/>
    <p:sldId id="414" r:id="rId15"/>
    <p:sldId id="413" r:id="rId16"/>
    <p:sldId id="412" r:id="rId17"/>
    <p:sldId id="416" r:id="rId18"/>
    <p:sldId id="417" r:id="rId19"/>
    <p:sldId id="422" r:id="rId20"/>
    <p:sldId id="418" r:id="rId21"/>
    <p:sldId id="419" r:id="rId22"/>
    <p:sldId id="420" r:id="rId23"/>
    <p:sldId id="421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3" r:id="rId35"/>
    <p:sldId id="434" r:id="rId36"/>
    <p:sldId id="435" r:id="rId37"/>
    <p:sldId id="436" r:id="rId38"/>
    <p:sldId id="437" r:id="rId39"/>
    <p:sldId id="438" r:id="rId40"/>
    <p:sldId id="439" r:id="rId41"/>
    <p:sldId id="441" r:id="rId42"/>
    <p:sldId id="442" r:id="rId43"/>
    <p:sldId id="444" r:id="rId44"/>
    <p:sldId id="44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howGuides="1">
      <p:cViewPr varScale="1">
        <p:scale>
          <a:sx n="87" d="100"/>
          <a:sy n="87" d="100"/>
        </p:scale>
        <p:origin x="-270" y="-90"/>
      </p:cViewPr>
      <p:guideLst>
        <p:guide orient="horz" pos="2160"/>
        <p:guide orient="horz" pos="2880"/>
        <p:guide orient="horz" pos="3168"/>
        <p:guide orient="horz" pos="2304"/>
        <p:guide orient="horz" pos="2688"/>
        <p:guide pos="2880"/>
        <p:guide pos="1152"/>
        <p:guide pos="2016"/>
        <p:guide pos="1776"/>
        <p:guide pos="32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rogerstuckey.com/simulation/javascript/slam-html5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0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SLAM continued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slam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8384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estimated path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 descr="slam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5800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robot position covariance is small near the start point because the robot has not travelled far enough for the control input noise to accumulate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assumption that the robot can measure all of the landmarks all of the time is unrealistic for many kinds of sensors</a:t>
            </a:r>
          </a:p>
          <a:p>
            <a:pPr lvl="1"/>
            <a:r>
              <a:rPr lang="en-US" dirty="0" smtClean="0"/>
              <a:t>what do we need to change if the robot can only sense a subset of the landmarks at any given time?</a:t>
            </a:r>
          </a:p>
          <a:p>
            <a:pPr lvl="2"/>
            <a:r>
              <a:rPr lang="en-US" dirty="0" smtClean="0"/>
              <a:t>not the plant model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state; 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079500" y="1346200"/>
          <a:ext cx="1422400" cy="4165600"/>
        </p:xfrm>
        <a:graphic>
          <a:graphicData uri="http://schemas.openxmlformats.org/presentationml/2006/ole">
            <p:oleObj spid="_x0000_s109570" name="Equation" r:id="rId3" imgW="711000" imgH="20826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1600200"/>
            <a:ext cx="1527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location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590800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landmark 1 location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5168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landmark 2 location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48884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57200" y="2286000"/>
            <a:ext cx="2743200" cy="2743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4800" y="2133600"/>
            <a:ext cx="3048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can measure all of the landmarks within a fixed radius around the robot</a:t>
            </a:r>
          </a:p>
          <a:p>
            <a:r>
              <a:rPr lang="en-US" dirty="0" smtClean="0"/>
              <a:t>the robot measures the relative offset from its position to each landmark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257300" y="4229100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752600" y="3581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80621" y="34406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robot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447800" y="2895600"/>
            <a:ext cx="2743200" cy="2743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might see multiple landmarks along sections of its path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475706" y="4610894"/>
            <a:ext cx="1066800" cy="3794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7432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828800" y="3657600"/>
            <a:ext cx="99060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3733800" y="1905000"/>
            <a:ext cx="2743200" cy="2743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may not be able to measure any landmarks along sections of its path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0292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828800" y="3657600"/>
            <a:ext cx="99060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819400" y="3276600"/>
            <a:ext cx="2286000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57200" y="2895600"/>
            <a:ext cx="2743200" cy="2743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might revisit previously seen landmarks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561703" y="4533503"/>
            <a:ext cx="533400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7526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828800" y="3657600"/>
            <a:ext cx="99060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819400" y="3276600"/>
            <a:ext cx="2286000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887859" y="2162282"/>
            <a:ext cx="7478730" cy="2101493"/>
          </a:xfrm>
          <a:custGeom>
            <a:avLst/>
            <a:gdLst>
              <a:gd name="connsiteX0" fmla="*/ 3438417 w 6698750"/>
              <a:gd name="connsiteY0" fmla="*/ 1090772 h 2066817"/>
              <a:gd name="connsiteX1" fmla="*/ 4506930 w 6698750"/>
              <a:gd name="connsiteY1" fmla="*/ 1357900 h 2066817"/>
              <a:gd name="connsiteX2" fmla="*/ 5729554 w 6698750"/>
              <a:gd name="connsiteY2" fmla="*/ 1347626 h 2066817"/>
              <a:gd name="connsiteX3" fmla="*/ 6572035 w 6698750"/>
              <a:gd name="connsiteY3" fmla="*/ 1090772 h 2066817"/>
              <a:gd name="connsiteX4" fmla="*/ 6489842 w 6698750"/>
              <a:gd name="connsiteY4" fmla="*/ 577064 h 2066817"/>
              <a:gd name="connsiteX5" fmla="*/ 5534345 w 6698750"/>
              <a:gd name="connsiteY5" fmla="*/ 248291 h 2066817"/>
              <a:gd name="connsiteX6" fmla="*/ 3952125 w 6698750"/>
              <a:gd name="connsiteY6" fmla="*/ 63357 h 2066817"/>
              <a:gd name="connsiteX7" fmla="*/ 2595936 w 6698750"/>
              <a:gd name="connsiteY7" fmla="*/ 83905 h 2066817"/>
              <a:gd name="connsiteX8" fmla="*/ 407541 w 6698750"/>
              <a:gd name="connsiteY8" fmla="*/ 566790 h 2066817"/>
              <a:gd name="connsiteX9" fmla="*/ 150687 w 6698750"/>
              <a:gd name="connsiteY9" fmla="*/ 2066817 h 2066817"/>
              <a:gd name="connsiteX10" fmla="*/ 150687 w 6698750"/>
              <a:gd name="connsiteY10" fmla="*/ 2066817 h 2066817"/>
              <a:gd name="connsiteX0" fmla="*/ 4218397 w 7478730"/>
              <a:gd name="connsiteY0" fmla="*/ 1125448 h 2101493"/>
              <a:gd name="connsiteX1" fmla="*/ 5286910 w 7478730"/>
              <a:gd name="connsiteY1" fmla="*/ 1392576 h 2101493"/>
              <a:gd name="connsiteX2" fmla="*/ 6509534 w 7478730"/>
              <a:gd name="connsiteY2" fmla="*/ 1382302 h 2101493"/>
              <a:gd name="connsiteX3" fmla="*/ 7352015 w 7478730"/>
              <a:gd name="connsiteY3" fmla="*/ 1125448 h 2101493"/>
              <a:gd name="connsiteX4" fmla="*/ 7269822 w 7478730"/>
              <a:gd name="connsiteY4" fmla="*/ 611740 h 2101493"/>
              <a:gd name="connsiteX5" fmla="*/ 6314325 w 7478730"/>
              <a:gd name="connsiteY5" fmla="*/ 282967 h 2101493"/>
              <a:gd name="connsiteX6" fmla="*/ 4732105 w 7478730"/>
              <a:gd name="connsiteY6" fmla="*/ 98033 h 2101493"/>
              <a:gd name="connsiteX7" fmla="*/ 3375916 w 7478730"/>
              <a:gd name="connsiteY7" fmla="*/ 118581 h 2101493"/>
              <a:gd name="connsiteX8" fmla="*/ 407541 w 7478730"/>
              <a:gd name="connsiteY8" fmla="*/ 809518 h 2101493"/>
              <a:gd name="connsiteX9" fmla="*/ 930667 w 7478730"/>
              <a:gd name="connsiteY9" fmla="*/ 2101493 h 2101493"/>
              <a:gd name="connsiteX10" fmla="*/ 930667 w 7478730"/>
              <a:gd name="connsiteY10" fmla="*/ 2101493 h 210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8730" h="2101493">
                <a:moveTo>
                  <a:pt x="4218397" y="1125448"/>
                </a:moveTo>
                <a:cubicBezTo>
                  <a:pt x="4561725" y="1237607"/>
                  <a:pt x="4905054" y="1349767"/>
                  <a:pt x="5286910" y="1392576"/>
                </a:cubicBezTo>
                <a:cubicBezTo>
                  <a:pt x="5668766" y="1435385"/>
                  <a:pt x="6165350" y="1426823"/>
                  <a:pt x="6509534" y="1382302"/>
                </a:cubicBezTo>
                <a:cubicBezTo>
                  <a:pt x="6853718" y="1337781"/>
                  <a:pt x="7225300" y="1253875"/>
                  <a:pt x="7352015" y="1125448"/>
                </a:cubicBezTo>
                <a:cubicBezTo>
                  <a:pt x="7478730" y="997021"/>
                  <a:pt x="7442770" y="752153"/>
                  <a:pt x="7269822" y="611740"/>
                </a:cubicBezTo>
                <a:cubicBezTo>
                  <a:pt x="7096874" y="471327"/>
                  <a:pt x="6737278" y="368585"/>
                  <a:pt x="6314325" y="282967"/>
                </a:cubicBezTo>
                <a:cubicBezTo>
                  <a:pt x="5891372" y="197349"/>
                  <a:pt x="5221840" y="125431"/>
                  <a:pt x="4732105" y="98033"/>
                </a:cubicBezTo>
                <a:cubicBezTo>
                  <a:pt x="4242370" y="70635"/>
                  <a:pt x="4096677" y="0"/>
                  <a:pt x="3375916" y="118581"/>
                </a:cubicBezTo>
                <a:cubicBezTo>
                  <a:pt x="2655155" y="237162"/>
                  <a:pt x="815082" y="479033"/>
                  <a:pt x="407541" y="809518"/>
                </a:cubicBezTo>
                <a:cubicBezTo>
                  <a:pt x="0" y="1140003"/>
                  <a:pt x="843479" y="1886164"/>
                  <a:pt x="930667" y="2101493"/>
                </a:cubicBezTo>
                <a:lnTo>
                  <a:pt x="930667" y="2101493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assume that the actual sensor measurement for a landmark outside of the sensor range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  0]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then we need to change the measurement model so that we can “zero out” measurements to landmarks that are outside of the sensor range</a:t>
            </a:r>
          </a:p>
          <a:p>
            <a:pPr lvl="2"/>
            <a:r>
              <a:rPr lang="en-US" dirty="0" smtClean="0"/>
              <a:t>this is easily done by manipulating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that landmark 2 is outside of sensor range</a:t>
            </a:r>
          </a:p>
          <a:p>
            <a:pPr lvl="1"/>
            <a:r>
              <a:rPr lang="en-US" sz="2000" dirty="0" smtClean="0"/>
              <a:t>zero out the rows corresponding to the measurement for landmark 2</a:t>
            </a:r>
          </a:p>
          <a:p>
            <a:pPr lvl="2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is now a function,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dirty="0" smtClean="0">
                <a:cs typeface="Times New Roman" pitchFamily="18" charset="0"/>
              </a:rPr>
              <a:t>, of time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17763" name="Object 2"/>
          <p:cNvGraphicFramePr>
            <a:graphicFrameLocks noChangeAspect="1"/>
          </p:cNvGraphicFramePr>
          <p:nvPr/>
        </p:nvGraphicFramePr>
        <p:xfrm>
          <a:off x="762000" y="1905000"/>
          <a:ext cx="5740400" cy="4572000"/>
        </p:xfrm>
        <a:graphic>
          <a:graphicData uri="http://schemas.openxmlformats.org/presentationml/2006/ole">
            <p:oleObj spid="_x0000_s117763" name="Equation" r:id="rId3" imgW="2869920" imgH="228600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0" y="3276600"/>
            <a:ext cx="41148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estimated path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m2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robot position covariance grows as control input noise accumulates (and cannot be completely corrected by observing one landmark at a time)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each subsequent landmark position covariance grows because the landmark position estimate is correlated with the robot’s position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control input; 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dirty="0" smtClean="0"/>
              <a:t> 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054100" y="1371600"/>
          <a:ext cx="1473200" cy="4114800"/>
        </p:xfrm>
        <a:graphic>
          <a:graphicData uri="http://schemas.openxmlformats.org/presentationml/2006/ole">
            <p:oleObj spid="_x0000_s110594" name="Equation" r:id="rId3" imgW="736560" imgH="20574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16002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step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590800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*all zeros because no control is applied to landmarks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when the robot sees the first landmark for a second time all of the </a:t>
            </a:r>
            <a:r>
              <a:rPr lang="en-US" dirty="0" err="1" smtClean="0"/>
              <a:t>covariances</a:t>
            </a:r>
            <a:r>
              <a:rPr lang="en-US" dirty="0" smtClean="0"/>
              <a:t> decrease!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phenomenon illustrated on the previous slide is called “closing the loop”</a:t>
            </a:r>
          </a:p>
          <a:p>
            <a:pPr lvl="1"/>
            <a:r>
              <a:rPr lang="en-US" dirty="0" smtClean="0"/>
              <a:t>occurs when a robot moving through unknown terrain encounters a landmark not seen for a “long” time</a:t>
            </a:r>
          </a:p>
          <a:p>
            <a:r>
              <a:rPr lang="en-US" dirty="0" smtClean="0"/>
              <a:t>KF and EKF SLAM intrinsically perform loop closure (with high computational cost)</a:t>
            </a:r>
          </a:p>
          <a:p>
            <a:pPr lvl="1"/>
            <a:r>
              <a:rPr lang="en-US" dirty="0" smtClean="0"/>
              <a:t>online demo </a:t>
            </a:r>
            <a:r>
              <a:rPr lang="en-US" sz="1800" dirty="0" smtClean="0">
                <a:hlinkClick r:id="rId2"/>
              </a:rPr>
              <a:t>http://rogerstuckey.com/simulation/javascript/slam-html5/</a:t>
            </a:r>
            <a:endParaRPr lang="en-US" dirty="0" smtClean="0"/>
          </a:p>
          <a:p>
            <a:pPr lvl="1"/>
            <a:r>
              <a:rPr lang="en-US" dirty="0" smtClean="0"/>
              <a:t>not every SLAM algorithm is capable of loop closure without an explicit loop closure process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not immediately obvious how KF SLAM performs loop closure until you look at the estimated state covariance matrix</a:t>
            </a:r>
            <a:endParaRPr lang="en-US" dirty="0"/>
          </a:p>
        </p:txBody>
      </p:sp>
      <p:graphicFrame>
        <p:nvGraphicFramePr>
          <p:cNvPr id="148482" name="Object 2"/>
          <p:cNvGraphicFramePr>
            <a:graphicFrameLocks noChangeAspect="1"/>
          </p:cNvGraphicFramePr>
          <p:nvPr/>
        </p:nvGraphicFramePr>
        <p:xfrm>
          <a:off x="177800" y="2159000"/>
          <a:ext cx="1422400" cy="4165600"/>
        </p:xfrm>
        <a:graphic>
          <a:graphicData uri="http://schemas.openxmlformats.org/presentationml/2006/ole">
            <p:oleObj spid="_x0000_s148482" name="Equation" r:id="rId3" imgW="711000" imgH="2082600" progId="Equation.3">
              <p:embed/>
            </p:oleObj>
          </a:graphicData>
        </a:graphic>
      </p:graphicFrame>
      <p:graphicFrame>
        <p:nvGraphicFramePr>
          <p:cNvPr id="148483" name="Object 3"/>
          <p:cNvGraphicFramePr>
            <a:graphicFrameLocks noChangeAspect="1"/>
          </p:cNvGraphicFramePr>
          <p:nvPr/>
        </p:nvGraphicFramePr>
        <p:xfrm>
          <a:off x="1860550" y="2895600"/>
          <a:ext cx="7189788" cy="2667000"/>
        </p:xfrm>
        <a:graphic>
          <a:graphicData uri="http://schemas.openxmlformats.org/presentationml/2006/ole">
            <p:oleObj spid="_x0000_s148483" name="Equation" r:id="rId4" imgW="5613120" imgH="2082600" progId="Equation.3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how the covariance matrix is dense</a:t>
            </a:r>
          </a:p>
          <a:p>
            <a:pPr lvl="1"/>
            <a:r>
              <a:rPr lang="en-US" dirty="0" smtClean="0"/>
              <a:t>the position of every landmark is positively correlated to the position of every other landmark (and the position of the robot)</a:t>
            </a:r>
            <a:endParaRPr lang="en-US" dirty="0"/>
          </a:p>
        </p:txBody>
      </p:sp>
      <p:pic>
        <p:nvPicPr>
          <p:cNvPr id="8" name="Picture 7" descr="slam2_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0851" y="2362200"/>
            <a:ext cx="5562298" cy="417172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loop closure in KF SLAM comes with a high computational and storage cost</a:t>
            </a:r>
          </a:p>
          <a:p>
            <a:pPr lvl="1"/>
            <a:r>
              <a:rPr lang="en-US" dirty="0" smtClean="0"/>
              <a:t>state covariance matrix size is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landmarks</a:t>
            </a:r>
          </a:p>
          <a:p>
            <a:pPr lvl="1"/>
            <a:r>
              <a:rPr lang="en-US" dirty="0" smtClean="0"/>
              <a:t>direct implementation of KF equations require matrix multiplication and inversion</a:t>
            </a:r>
          </a:p>
          <a:p>
            <a:pPr lvl="2"/>
            <a:r>
              <a:rPr lang="en-US" dirty="0" smtClean="0"/>
              <a:t>theoretical complexity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2.376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cs typeface="Times New Roman" pitchFamily="18" charset="0"/>
              </a:rPr>
              <a:t>in practice</a:t>
            </a:r>
          </a:p>
          <a:p>
            <a:pPr lvl="2"/>
            <a:r>
              <a:rPr lang="en-US" dirty="0" smtClean="0">
                <a:cs typeface="Times New Roman" pitchFamily="18" charset="0"/>
              </a:rPr>
              <a:t>if the robot only observes a small number of landmarks then it is possible to perform an update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plant noise; 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dirty="0" smtClean="0"/>
              <a:t> 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193800" y="1371600"/>
          <a:ext cx="1193800" cy="4114800"/>
        </p:xfrm>
        <a:graphic>
          <a:graphicData uri="http://schemas.openxmlformats.org/presentationml/2006/ole">
            <p:oleObj spid="_x0000_s111618" name="Equation" r:id="rId3" imgW="596880" imgH="20574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1600200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noise in the control input (*additive)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590800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*all zeros because landmarks are static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KF SLAM in Practice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 err="1" smtClean="0"/>
              <a:t>Kalman</a:t>
            </a:r>
            <a:r>
              <a:rPr lang="en-US" dirty="0" smtClean="0"/>
              <a:t> filter approaches are actually EKF SLAM</a:t>
            </a:r>
          </a:p>
          <a:p>
            <a:pPr lvl="1"/>
            <a:r>
              <a:rPr lang="en-US" dirty="0" smtClean="0"/>
              <a:t>non-linear plant and measurement models</a:t>
            </a:r>
          </a:p>
          <a:p>
            <a:r>
              <a:rPr lang="en-US" dirty="0" smtClean="0"/>
              <a:t>many other issues not described in class</a:t>
            </a:r>
          </a:p>
          <a:p>
            <a:pPr lvl="1"/>
            <a:r>
              <a:rPr lang="en-US" dirty="0" smtClean="0"/>
              <a:t>dealing with gross errors in sensor data</a:t>
            </a:r>
          </a:p>
          <a:p>
            <a:pPr lvl="1"/>
            <a:r>
              <a:rPr lang="en-US" dirty="0" smtClean="0"/>
              <a:t>feature extraction from sensor data</a:t>
            </a:r>
          </a:p>
          <a:p>
            <a:pPr lvl="1"/>
            <a:r>
              <a:rPr lang="en-US" dirty="0" smtClean="0"/>
              <a:t>landmark correspondences (called the data association problem)</a:t>
            </a:r>
          </a:p>
          <a:p>
            <a:pPr lvl="1"/>
            <a:r>
              <a:rPr lang="en-US" dirty="0" smtClean="0"/>
              <a:t>3D instead of 2D motion</a:t>
            </a:r>
          </a:p>
          <a:p>
            <a:pPr lvl="1"/>
            <a:r>
              <a:rPr lang="en-US" dirty="0" smtClean="0"/>
              <a:t>landmark management</a:t>
            </a:r>
          </a:p>
          <a:p>
            <a:pPr lvl="2"/>
            <a:r>
              <a:rPr lang="en-US" dirty="0" smtClean="0"/>
              <a:t>choice of landmarks</a:t>
            </a:r>
          </a:p>
          <a:p>
            <a:pPr lvl="2"/>
            <a:r>
              <a:rPr lang="en-US" dirty="0" smtClean="0"/>
              <a:t>provisional landmarks</a:t>
            </a:r>
          </a:p>
          <a:p>
            <a:pPr lvl="2"/>
            <a:r>
              <a:rPr lang="en-US" dirty="0" smtClean="0"/>
              <a:t>landmark existence probability</a:t>
            </a:r>
          </a:p>
          <a:p>
            <a:pPr lvl="2"/>
            <a:r>
              <a:rPr lang="en-US" dirty="0" smtClean="0"/>
              <a:t>addition of new landmarks</a:t>
            </a:r>
          </a:p>
          <a:p>
            <a:pPr lvl="2"/>
            <a:r>
              <a:rPr lang="en-US" dirty="0" smtClean="0"/>
              <a:t>removal of false landmarks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EKF SLAM Application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AC22-15E6-4073-BF8C-C096DAFEE02F}" type="slidenum">
              <a:rPr lang="en-US"/>
              <a:pPr/>
              <a:t>41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80388" name="Picture 4" descr="jl-rob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850" y="1219200"/>
            <a:ext cx="75501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0389" name="Text Box 5"/>
          <p:cNvSpPr txBox="1">
            <a:spLocks noChangeArrowheads="1"/>
          </p:cNvSpPr>
          <p:nvPr/>
        </p:nvSpPr>
        <p:spPr bwMode="auto">
          <a:xfrm>
            <a:off x="4976207" y="5715000"/>
            <a:ext cx="36343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/>
              <a:t>[MIT B21, courtesy </a:t>
            </a:r>
            <a:r>
              <a:rPr lang="en-US" sz="1800" dirty="0"/>
              <a:t>by John Leonard]</a:t>
            </a:r>
            <a:endParaRPr lang="de-DE" sz="18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" y="5724525"/>
            <a:ext cx="30639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 smtClean="0"/>
              <a:t>www.probabilistic-robotics.org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EKF SLAM Application</a:t>
            </a:r>
            <a:endParaRPr lang="de-DE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C806-0E5F-4509-BFDD-5F3240FC9A50}" type="slidenum">
              <a:rPr lang="en-US"/>
              <a:pPr/>
              <a:t>42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82436" name="Picture 4" descr="jl-p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" y="1232456"/>
            <a:ext cx="4613275" cy="3802062"/>
          </a:xfrm>
          <a:prstGeom prst="rect">
            <a:avLst/>
          </a:prstGeom>
          <a:noFill/>
        </p:spPr>
      </p:pic>
      <p:pic>
        <p:nvPicPr>
          <p:cNvPr id="1682437" name="Picture 5" descr="jl-res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225" y="1315006"/>
            <a:ext cx="3813175" cy="3635375"/>
          </a:xfrm>
          <a:prstGeom prst="rect">
            <a:avLst/>
          </a:prstGeom>
          <a:noFill/>
        </p:spPr>
      </p:pic>
      <p:sp>
        <p:nvSpPr>
          <p:cNvPr id="1682438" name="Text Box 6"/>
          <p:cNvSpPr txBox="1">
            <a:spLocks noChangeArrowheads="1"/>
          </p:cNvSpPr>
          <p:nvPr/>
        </p:nvSpPr>
        <p:spPr bwMode="auto">
          <a:xfrm>
            <a:off x="1673225" y="5040868"/>
            <a:ext cx="198317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raw </a:t>
            </a:r>
            <a:r>
              <a:rPr lang="en-US" sz="2400" dirty="0" err="1" smtClean="0"/>
              <a:t>odometry</a:t>
            </a:r>
            <a:endParaRPr lang="de-DE" sz="2400" dirty="0"/>
          </a:p>
        </p:txBody>
      </p:sp>
      <p:sp>
        <p:nvSpPr>
          <p:cNvPr id="1682439" name="Text Box 7"/>
          <p:cNvSpPr txBox="1">
            <a:spLocks noChangeArrowheads="1"/>
          </p:cNvSpPr>
          <p:nvPr/>
        </p:nvSpPr>
        <p:spPr bwMode="auto">
          <a:xfrm>
            <a:off x="5353050" y="5040868"/>
            <a:ext cx="3303587" cy="420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estimated trajectory</a:t>
            </a:r>
            <a:endParaRPr lang="de-DE" sz="2400" dirty="0"/>
          </a:p>
        </p:txBody>
      </p:sp>
      <p:sp>
        <p:nvSpPr>
          <p:cNvPr id="1682440" name="Text Box 8"/>
          <p:cNvSpPr txBox="1">
            <a:spLocks noChangeArrowheads="1"/>
          </p:cNvSpPr>
          <p:nvPr/>
        </p:nvSpPr>
        <p:spPr bwMode="auto">
          <a:xfrm>
            <a:off x="6069013" y="5574268"/>
            <a:ext cx="281939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/>
              <a:t>[courtesy by John Leonard]</a:t>
            </a:r>
            <a:endParaRPr lang="de-DE" sz="18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2612" y="5574268"/>
            <a:ext cx="30639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 smtClean="0"/>
              <a:t>www.probabilistic-robotics.org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EKF SLAM Application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www.probabilistic-robotics.org</a:t>
            </a:r>
            <a:endParaRPr lang="de-D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056" y="914400"/>
            <a:ext cx="851814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EKF SLAM Application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www.probabilistic-robotics.org</a:t>
            </a:r>
            <a:endParaRPr lang="de-D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697629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2832100" y="1752600"/>
          <a:ext cx="3479800" cy="1371600"/>
        </p:xfrm>
        <a:graphic>
          <a:graphicData uri="http://schemas.openxmlformats.org/presentationml/2006/ole">
            <p:oleObj spid="_x0000_s112642" name="Equation" r:id="rId3" imgW="1739880" imgH="68580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can measure all of the landmarks all of the time in a controlled order</a:t>
            </a:r>
          </a:p>
          <a:p>
            <a:r>
              <a:rPr lang="en-US" dirty="0" smtClean="0"/>
              <a:t>the robot measures the relative offset from its position to each landmark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257300" y="4229100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1676400" y="3810000"/>
            <a:ext cx="1676400" cy="1371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28800" y="3657600"/>
            <a:ext cx="27432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28800" y="3657600"/>
            <a:ext cx="41148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828800" y="3657600"/>
            <a:ext cx="54864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752600" y="3581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80621" y="34406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robot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828800" y="3657600"/>
            <a:ext cx="34290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762000" y="1803400"/>
          <a:ext cx="2057400" cy="3251200"/>
        </p:xfrm>
        <a:graphic>
          <a:graphicData uri="http://schemas.openxmlformats.org/presentationml/2006/ole">
            <p:oleObj spid="_x0000_s113666" name="Equation" r:id="rId3" imgW="1028520" imgH="16254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00400" y="2133600"/>
            <a:ext cx="26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offset to landmark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3059668"/>
            <a:ext cx="266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offset to landmark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4387334"/>
            <a:ext cx="270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offset to landmark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762000" y="1371600"/>
          <a:ext cx="5740400" cy="4572000"/>
        </p:xfrm>
        <a:graphic>
          <a:graphicData uri="http://schemas.openxmlformats.org/presentationml/2006/ole">
            <p:oleObj spid="_x0000_s114690" name="Equation" r:id="rId3" imgW="2869920" imgH="22860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measurement noise; 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 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054100" y="1803400"/>
          <a:ext cx="1473200" cy="3251200"/>
        </p:xfrm>
        <a:graphic>
          <a:graphicData uri="http://schemas.openxmlformats.org/presentationml/2006/ole">
            <p:oleObj spid="_x0000_s116738" name="Equation" r:id="rId3" imgW="736560" imgH="16254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2133600"/>
            <a:ext cx="446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measurement noise for landmark 1 (*additive)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059668"/>
            <a:ext cx="446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measurement noise for landmark 2 (*additive)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4431268"/>
            <a:ext cx="446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measurement noise for landmark n (*additive)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3457</TotalTime>
  <Words>1008</Words>
  <Application>Microsoft Office PowerPoint</Application>
  <PresentationFormat>On-screen Show (4:3)</PresentationFormat>
  <Paragraphs>290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Origin</vt:lpstr>
      <vt:lpstr>Equation</vt:lpstr>
      <vt:lpstr>SLAM continued</vt:lpstr>
      <vt:lpstr>Plant Model</vt:lpstr>
      <vt:lpstr>Plant Model</vt:lpstr>
      <vt:lpstr>Plant Model</vt:lpstr>
      <vt:lpstr>Plant Model</vt:lpstr>
      <vt:lpstr>Measurement Model</vt:lpstr>
      <vt:lpstr>Measurement Model</vt:lpstr>
      <vt:lpstr>Measurement Model</vt:lpstr>
      <vt:lpstr>Measurement Model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2</vt:lpstr>
      <vt:lpstr>Measurement Model</vt:lpstr>
      <vt:lpstr>Measurement Model</vt:lpstr>
      <vt:lpstr>Measurement Model</vt:lpstr>
      <vt:lpstr>Measurement Model</vt:lpstr>
      <vt:lpstr>Measurement Model</vt:lpstr>
      <vt:lpstr>Measurement Model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Loop Closure</vt:lpstr>
      <vt:lpstr>Loop Closure in KF SLAM</vt:lpstr>
      <vt:lpstr>Loop Closure in KF SLAM</vt:lpstr>
      <vt:lpstr>Loop Closure in KF SLAM</vt:lpstr>
      <vt:lpstr>KF SLAM in Practice</vt:lpstr>
      <vt:lpstr>EKF SLAM Application</vt:lpstr>
      <vt:lpstr>EKF SLAM Application</vt:lpstr>
      <vt:lpstr>EKF SLAM Application</vt:lpstr>
      <vt:lpstr>EKF SLAM Application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 Ma</cp:lastModifiedBy>
  <cp:revision>70</cp:revision>
  <dcterms:created xsi:type="dcterms:W3CDTF">2011-01-07T01:27:12Z</dcterms:created>
  <dcterms:modified xsi:type="dcterms:W3CDTF">2011-03-30T18:10:27Z</dcterms:modified>
</cp:coreProperties>
</file>